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9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3" r:id="rId6"/>
    <p:sldId id="264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AE4F2"/>
    <a:srgbClr val="45441B"/>
    <a:srgbClr val="99CCFF"/>
    <a:srgbClr val="FF9900"/>
    <a:srgbClr val="006666"/>
    <a:srgbClr val="336600"/>
    <a:srgbClr val="859B6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67D937-98C6-48AD-9860-F6F49CAE7666}" type="datetimeFigureOut">
              <a:rPr lang="en-US" smtClean="0"/>
              <a:pPr/>
              <a:t>5/15/2010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C32795-96DB-4825-ABC4-D80625E1D9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Mutual Engagement – more than</a:t>
            </a:r>
            <a:r>
              <a:rPr lang="en-US" baseline="0" dirty="0" smtClean="0"/>
              <a:t> just a group</a:t>
            </a:r>
            <a:endParaRPr lang="en-US" dirty="0" smtClean="0"/>
          </a:p>
          <a:p>
            <a:r>
              <a:rPr lang="en-US" dirty="0" smtClean="0"/>
              <a:t>Joint enterprise – not just a goal but mutual</a:t>
            </a:r>
            <a:r>
              <a:rPr lang="en-US" baseline="0" dirty="0" smtClean="0"/>
              <a:t> accountability around a practice</a:t>
            </a:r>
          </a:p>
          <a:p>
            <a:r>
              <a:rPr lang="en-US" baseline="0" dirty="0" smtClean="0"/>
              <a:t>Shared repertoire includes routines, words, tools, ways of doing things, stories, symbols, concepts that the community has </a:t>
            </a:r>
            <a:r>
              <a:rPr lang="en-US" baseline="0" dirty="0" err="1" smtClean="0"/>
              <a:t>produeces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32795-96DB-4825-ABC4-D80625E1D9A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06A11-36B7-4FE9-983E-2A1F4AD00E7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Dot connects this to 3 big ideas from Doctoral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32795-96DB-4825-ABC4-D80625E1D9A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5229225"/>
            <a:ext cx="7723188" cy="76200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6021388"/>
            <a:ext cx="7723188" cy="792162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subtitle style</a:t>
            </a:r>
          </a:p>
        </p:txBody>
      </p:sp>
      <p:sp>
        <p:nvSpPr>
          <p:cNvPr id="26010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0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0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6FB5257-D8F7-4B76-AD44-B012750167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372F6D-85A8-4E48-BC1D-4C16A5B132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333375"/>
            <a:ext cx="1924050" cy="6191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33375"/>
            <a:ext cx="5619750" cy="6191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B7E3A-2485-404F-9DBB-4E55819D49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F58731-A38F-4105-8054-1A45EB87F2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312B4-EEAE-43CC-A478-63F80ED509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773238"/>
            <a:ext cx="37719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5E92E-3F6A-444F-AE42-C55D2ACCD3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AFBD5-9537-4487-8CC0-5E82EFC7DF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B907F-01D5-428B-86E4-8CF059BAFB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45FF6-6096-4349-9375-48060EB7B7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6C63C-5093-4123-B464-BEBA618686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0DD40A-D704-4358-8558-C9720FBF92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3375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773238"/>
            <a:ext cx="76962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9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9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5908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FFE095F-7026-4E18-BF9A-A551E3AC82C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Aspiring leaders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17, 2010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Diamond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773238"/>
            <a:ext cx="8501122" cy="479903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dirty="0" smtClean="0"/>
              <a:t>Working </a:t>
            </a:r>
            <a:r>
              <a:rPr lang="en-US" sz="2400" dirty="0"/>
              <a:t>with </a:t>
            </a:r>
            <a:r>
              <a:rPr lang="en-US" sz="2400" dirty="0" smtClean="0"/>
              <a:t>a group of </a:t>
            </a:r>
            <a:r>
              <a:rPr lang="en-US" sz="2400" dirty="0" smtClean="0"/>
              <a:t>3:</a:t>
            </a:r>
            <a:endParaRPr lang="en-US" sz="2400" dirty="0"/>
          </a:p>
          <a:p>
            <a:pPr>
              <a:buNone/>
            </a:pPr>
            <a:r>
              <a:rPr lang="en-US" sz="2400" dirty="0" smtClean="0"/>
              <a:t>1. You </a:t>
            </a:r>
            <a:r>
              <a:rPr lang="en-US" sz="2400" dirty="0"/>
              <a:t>have </a:t>
            </a:r>
            <a:r>
              <a:rPr lang="en-US" sz="2400" dirty="0" smtClean="0">
                <a:solidFill>
                  <a:srgbClr val="FFFF00"/>
                </a:solidFill>
              </a:rPr>
              <a:t>10-15</a:t>
            </a:r>
            <a:r>
              <a:rPr lang="en-US" sz="2400" dirty="0" smtClean="0"/>
              <a:t> minutes </a:t>
            </a:r>
            <a:r>
              <a:rPr lang="en-US" sz="2400" dirty="0"/>
              <a:t>to discuss the </a:t>
            </a:r>
            <a:r>
              <a:rPr lang="en-US" sz="2400" dirty="0" smtClean="0"/>
              <a:t>9 elements and </a:t>
            </a:r>
            <a:r>
              <a:rPr lang="en-US" sz="2400" dirty="0"/>
              <a:t>to </a:t>
            </a:r>
            <a:r>
              <a:rPr lang="en-US" sz="2400" b="1" dirty="0"/>
              <a:t>sort them on the diamond pattern according to their level of importance</a:t>
            </a:r>
            <a:r>
              <a:rPr lang="en-US" sz="2400" b="1" dirty="0" smtClean="0"/>
              <a:t>.</a:t>
            </a:r>
            <a:endParaRPr lang="en-US" sz="2400" dirty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2400" dirty="0"/>
              <a:t>2. Discuss and determine your group's perception of the most important roles</a:t>
            </a:r>
          </a:p>
          <a:p>
            <a:endParaRPr lang="en-US" sz="2400" dirty="0"/>
          </a:p>
          <a:p>
            <a:pPr>
              <a:buNone/>
            </a:pPr>
            <a:r>
              <a:rPr lang="en-US" sz="2400" dirty="0"/>
              <a:t>3. Drag the roles onto the diamond pattern, ranking them according to level of importance to you as </a:t>
            </a:r>
            <a:r>
              <a:rPr lang="en-US" sz="2400" dirty="0" smtClean="0"/>
              <a:t>a group.</a:t>
            </a:r>
            <a:endParaRPr lang="en-US" sz="2400" dirty="0"/>
          </a:p>
          <a:p>
            <a:pPr>
              <a:buNone/>
            </a:pPr>
            <a:endParaRPr lang="en-US" sz="2400" i="1" dirty="0" smtClean="0"/>
          </a:p>
          <a:p>
            <a:pPr>
              <a:buNone/>
            </a:pPr>
            <a:r>
              <a:rPr lang="en-US" sz="2400" i="1" dirty="0" smtClean="0">
                <a:solidFill>
                  <a:srgbClr val="FF0000"/>
                </a:solidFill>
              </a:rPr>
              <a:t>4.Roles </a:t>
            </a:r>
            <a:r>
              <a:rPr lang="en-US" sz="2400" i="1" dirty="0">
                <a:solidFill>
                  <a:srgbClr val="FF0000"/>
                </a:solidFill>
              </a:rPr>
              <a:t>that go across a row are considered of equal importance</a:t>
            </a:r>
          </a:p>
          <a:p>
            <a:endParaRPr lang="en-US" sz="2400" dirty="0"/>
          </a:p>
          <a:p>
            <a:pPr>
              <a:buNone/>
            </a:pPr>
            <a:r>
              <a:rPr lang="en-US" sz="2400" dirty="0" smtClean="0"/>
              <a:t>5. You </a:t>
            </a:r>
            <a:r>
              <a:rPr lang="en-US" sz="2400" dirty="0"/>
              <a:t>will be asked to present your top three choices and briefly explain how you arrived at these choices.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9 </a:t>
            </a:r>
            <a:r>
              <a:rPr lang="en-US" dirty="0" smtClean="0"/>
              <a:t>elements: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this through eyes of a leader</a:t>
            </a:r>
          </a:p>
          <a:p>
            <a:r>
              <a:rPr lang="en-US" dirty="0" smtClean="0"/>
              <a:t>Think about an initiative in your school or unit that you would like to begin or are currently engaged with</a:t>
            </a:r>
          </a:p>
          <a:p>
            <a:pPr lvl="1"/>
            <a:r>
              <a:rPr lang="en-US" dirty="0" smtClean="0"/>
              <a:t>Mind map</a:t>
            </a:r>
          </a:p>
          <a:p>
            <a:pPr lvl="2"/>
            <a:r>
              <a:rPr lang="en-US" dirty="0" smtClean="0"/>
              <a:t>Reflection of your </a:t>
            </a:r>
            <a:r>
              <a:rPr lang="en-US" dirty="0" smtClean="0"/>
              <a:t>initiative</a:t>
            </a:r>
            <a:endParaRPr lang="en-US" dirty="0" smtClean="0"/>
          </a:p>
          <a:p>
            <a:pPr lvl="2"/>
            <a:r>
              <a:rPr lang="en-US" dirty="0" smtClean="0"/>
              <a:t>Planning tool for your </a:t>
            </a:r>
            <a:r>
              <a:rPr lang="en-US" dirty="0" smtClean="0"/>
              <a:t>initiative</a:t>
            </a: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Learning 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smtClean="0">
                <a:solidFill>
                  <a:srgbClr val="FFFF00"/>
                </a:solidFill>
              </a:rPr>
              <a:t>connections</a:t>
            </a:r>
            <a:r>
              <a:rPr lang="en-US" dirty="0" smtClean="0"/>
              <a:t> (resources, people, knowledge) will you need to make to help ensure your project moves forward?</a:t>
            </a:r>
          </a:p>
          <a:p>
            <a:r>
              <a:rPr lang="en-US" dirty="0" smtClean="0"/>
              <a:t>How will you attend to motivation of the stakeholders in this initiative?</a:t>
            </a:r>
          </a:p>
          <a:p>
            <a:r>
              <a:rPr lang="en-US" dirty="0" smtClean="0"/>
              <a:t>How will you address the emotions you will encounter from stakeholders in your initiative?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773238"/>
            <a:ext cx="8501122" cy="475138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How will you engage your community in this initiative ~ respecting the culture of the community?</a:t>
            </a:r>
          </a:p>
          <a:p>
            <a:r>
              <a:rPr lang="en-US" dirty="0" smtClean="0"/>
              <a:t>How is inquiry promoted in your initiative?</a:t>
            </a:r>
          </a:p>
          <a:p>
            <a:r>
              <a:rPr lang="en-US" dirty="0" smtClean="0"/>
              <a:t>How will encourage creativity ~ playing at the edges of the box?</a:t>
            </a:r>
          </a:p>
          <a:p>
            <a:r>
              <a:rPr lang="en-US" dirty="0" smtClean="0"/>
              <a:t>How </a:t>
            </a:r>
            <a:r>
              <a:rPr lang="en-US" dirty="0" smtClean="0"/>
              <a:t>will you promote </a:t>
            </a:r>
            <a:r>
              <a:rPr lang="en-US" dirty="0" smtClean="0"/>
              <a:t>a cycle of learning? (practice)</a:t>
            </a:r>
          </a:p>
          <a:p>
            <a:r>
              <a:rPr lang="en-US" dirty="0" smtClean="0"/>
              <a:t>How do you maximize time for learning and development?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have you done?</a:t>
            </a:r>
          </a:p>
          <a:p>
            <a:r>
              <a:rPr lang="en-US" dirty="0" smtClean="0"/>
              <a:t>What have you learned?</a:t>
            </a:r>
          </a:p>
          <a:p>
            <a:r>
              <a:rPr lang="en-US" dirty="0" smtClean="0"/>
              <a:t>What will be your next steps?</a:t>
            </a:r>
            <a:endParaRPr lang="en-US" dirty="0"/>
          </a:p>
        </p:txBody>
      </p:sp>
      <p:pic>
        <p:nvPicPr>
          <p:cNvPr id="2050" name="Picture 2" descr="D:\Documents and Settings\lsteele\Local Settings\Temporary Internet Files\Content.IE5\YSEQ7JZC\MC90043492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2354" y="3143248"/>
            <a:ext cx="3471646" cy="3471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Essential questions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What are the core elements of professional learning communities?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is the difference between professional learning communities and communities of practice?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How does CESD function as a PLC?</a:t>
            </a:r>
          </a:p>
          <a:p>
            <a:pPr lvl="1"/>
            <a:r>
              <a:rPr lang="en-US" dirty="0" smtClean="0"/>
              <a:t>What are our strengths?</a:t>
            </a:r>
          </a:p>
          <a:p>
            <a:pPr lvl="1"/>
            <a:r>
              <a:rPr lang="en-US" dirty="0" smtClean="0"/>
              <a:t>What are our challenges?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What do you believe is important in relation to PLCs?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Characteristics of Professional Learning Communities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Shared mission, vision &amp; values</a:t>
            </a:r>
          </a:p>
          <a:p>
            <a:pPr>
              <a:buNone/>
            </a:pPr>
            <a:r>
              <a:rPr lang="en-US" dirty="0" smtClean="0"/>
              <a:t>2. Collective inquiry</a:t>
            </a:r>
          </a:p>
          <a:p>
            <a:pPr>
              <a:buNone/>
            </a:pPr>
            <a:r>
              <a:rPr lang="en-US" dirty="0" smtClean="0"/>
              <a:t>3. Collaborative teams</a:t>
            </a:r>
          </a:p>
          <a:p>
            <a:pPr>
              <a:buNone/>
            </a:pPr>
            <a:r>
              <a:rPr lang="en-US" dirty="0" smtClean="0"/>
              <a:t>4. Action orientation and experimentation</a:t>
            </a:r>
          </a:p>
          <a:p>
            <a:pPr>
              <a:buNone/>
            </a:pPr>
            <a:r>
              <a:rPr lang="en-US" dirty="0" smtClean="0"/>
              <a:t>5. Continuous improvement</a:t>
            </a:r>
          </a:p>
          <a:p>
            <a:pPr marL="514350" indent="-514350">
              <a:buAutoNum type="arabicPeriod" startAt="6"/>
            </a:pPr>
            <a:r>
              <a:rPr lang="en-US" dirty="0" smtClean="0"/>
              <a:t>Results orientations</a:t>
            </a:r>
          </a:p>
          <a:p>
            <a:pPr marL="514350" indent="-514350">
              <a:buNone/>
            </a:pPr>
            <a:endParaRPr lang="en-US" sz="1400" dirty="0"/>
          </a:p>
          <a:p>
            <a:pPr marL="514350" indent="-514350">
              <a:buNone/>
            </a:pPr>
            <a:r>
              <a:rPr lang="en-US" sz="2400" i="1" dirty="0" err="1" smtClean="0"/>
              <a:t>Dufour</a:t>
            </a:r>
            <a:r>
              <a:rPr lang="en-US" sz="2400" i="1" dirty="0" smtClean="0"/>
              <a:t> &amp; </a:t>
            </a:r>
            <a:r>
              <a:rPr lang="en-US" sz="2400" i="1" dirty="0" err="1" smtClean="0"/>
              <a:t>Eaker</a:t>
            </a:r>
            <a:r>
              <a:rPr lang="en-US" sz="2400" i="1" dirty="0" smtClean="0"/>
              <a:t> (1998)</a:t>
            </a:r>
            <a:endParaRPr lang="en-US" sz="24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PLCs </a:t>
            </a:r>
            <a:r>
              <a:rPr lang="en-US" dirty="0" smtClean="0">
                <a:solidFill>
                  <a:srgbClr val="FFFF00"/>
                </a:solidFill>
              </a:rPr>
              <a:t>&amp; </a:t>
            </a:r>
            <a:r>
              <a:rPr lang="en-US" dirty="0" smtClean="0">
                <a:solidFill>
                  <a:srgbClr val="FFFF00"/>
                </a:solidFill>
              </a:rPr>
              <a:t>Communities </a:t>
            </a:r>
            <a:r>
              <a:rPr lang="en-US" dirty="0" smtClean="0">
                <a:solidFill>
                  <a:srgbClr val="FFFF00"/>
                </a:solidFill>
              </a:rPr>
              <a:t>of </a:t>
            </a:r>
            <a:r>
              <a:rPr lang="en-US" dirty="0" smtClean="0">
                <a:solidFill>
                  <a:srgbClr val="FFFF00"/>
                </a:solidFill>
              </a:rPr>
              <a:t>Practice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Shared Mission, Vision, and Values</a:t>
            </a:r>
          </a:p>
          <a:p>
            <a:r>
              <a:rPr lang="en-US" dirty="0" smtClean="0"/>
              <a:t>Collective Inquiry</a:t>
            </a:r>
          </a:p>
          <a:p>
            <a:r>
              <a:rPr lang="en-US" dirty="0" smtClean="0"/>
              <a:t>Collaborative Teams</a:t>
            </a:r>
          </a:p>
          <a:p>
            <a:r>
              <a:rPr lang="en-US" dirty="0" smtClean="0"/>
              <a:t>Action orientation and experimentation</a:t>
            </a:r>
          </a:p>
          <a:p>
            <a:r>
              <a:rPr lang="en-US" dirty="0" smtClean="0"/>
              <a:t>Continuous Improvement</a:t>
            </a:r>
          </a:p>
          <a:p>
            <a:r>
              <a:rPr lang="en-US" smtClean="0"/>
              <a:t>Results Orientation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Community of Practice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Mutual Engagement</a:t>
            </a:r>
          </a:p>
          <a:p>
            <a:r>
              <a:rPr lang="en-US" dirty="0" smtClean="0"/>
              <a:t>Joint Enterprise</a:t>
            </a:r>
          </a:p>
          <a:p>
            <a:r>
              <a:rPr lang="en-US" dirty="0" smtClean="0"/>
              <a:t>Shared Repertoire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i="1" dirty="0" smtClean="0"/>
              <a:t>Wenger (1998)</a:t>
            </a:r>
            <a:endParaRPr lang="en-US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6 Essential Components of School 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73238"/>
            <a:ext cx="8096280" cy="4751387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Essential Structure – Learning Community</a:t>
            </a:r>
          </a:p>
          <a:p>
            <a:pPr>
              <a:buNone/>
            </a:pPr>
            <a:r>
              <a:rPr lang="en-US" dirty="0" smtClean="0"/>
              <a:t>Essential Method – Collaborative Inquiry</a:t>
            </a:r>
          </a:p>
          <a:p>
            <a:pPr>
              <a:buNone/>
            </a:pPr>
            <a:r>
              <a:rPr lang="en-US" dirty="0" smtClean="0"/>
              <a:t>Essential People – Educational leaders</a:t>
            </a:r>
          </a:p>
          <a:p>
            <a:pPr>
              <a:buNone/>
            </a:pPr>
            <a:r>
              <a:rPr lang="en-US" dirty="0" smtClean="0"/>
              <a:t>Essential Process – PD</a:t>
            </a:r>
          </a:p>
          <a:p>
            <a:pPr>
              <a:buNone/>
            </a:pPr>
            <a:r>
              <a:rPr lang="en-US" dirty="0" smtClean="0"/>
              <a:t>Essential Focus – Classroom Practice</a:t>
            </a:r>
          </a:p>
          <a:p>
            <a:pPr>
              <a:buNone/>
            </a:pPr>
            <a:r>
              <a:rPr lang="en-US" dirty="0" smtClean="0"/>
              <a:t>Essential Commitment – Gathering the Evidence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ooter Placeholder 46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Figure 1: Dimensions of a Learning Community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533400"/>
            <a:ext cx="8786842" cy="6096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053" name="Oval 29"/>
          <p:cNvSpPr>
            <a:spLocks noChangeArrowheads="1"/>
          </p:cNvSpPr>
          <p:nvPr/>
        </p:nvSpPr>
        <p:spPr bwMode="auto">
          <a:xfrm>
            <a:off x="3429000" y="609600"/>
            <a:ext cx="2266950" cy="11620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sto MT" pitchFamily="18" charset="0"/>
              </a:rPr>
              <a:t>Mission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sto MT" pitchFamily="18" charset="0"/>
              </a:rPr>
              <a:t>&amp;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sto MT" pitchFamily="18" charset="0"/>
              </a:rPr>
              <a:t>Vision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054" name="AutoShape 30"/>
          <p:cNvCxnSpPr>
            <a:cxnSpLocks noChangeShapeType="1"/>
          </p:cNvCxnSpPr>
          <p:nvPr/>
        </p:nvCxnSpPr>
        <p:spPr bwMode="auto">
          <a:xfrm flipH="1">
            <a:off x="2895600" y="1600200"/>
            <a:ext cx="790575" cy="952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1055" name="AutoShape 31"/>
          <p:cNvCxnSpPr>
            <a:cxnSpLocks noChangeShapeType="1"/>
          </p:cNvCxnSpPr>
          <p:nvPr/>
        </p:nvCxnSpPr>
        <p:spPr bwMode="auto">
          <a:xfrm>
            <a:off x="5562600" y="1600200"/>
            <a:ext cx="762000" cy="8382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1056" name="Oval 32"/>
          <p:cNvSpPr>
            <a:spLocks noChangeArrowheads="1"/>
          </p:cNvSpPr>
          <p:nvPr/>
        </p:nvSpPr>
        <p:spPr bwMode="auto">
          <a:xfrm>
            <a:off x="714348" y="2428868"/>
            <a:ext cx="2643206" cy="13239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sto MT" pitchFamily="18" charset="0"/>
              </a:rPr>
              <a:t>Organizational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sto MT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sto MT" pitchFamily="18" charset="0"/>
              </a:rPr>
              <a:t>Structure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057" name="Oval 33"/>
          <p:cNvSpPr>
            <a:spLocks noChangeArrowheads="1"/>
          </p:cNvSpPr>
          <p:nvPr/>
        </p:nvSpPr>
        <p:spPr bwMode="auto">
          <a:xfrm>
            <a:off x="5867400" y="2362200"/>
            <a:ext cx="2266950" cy="137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sto MT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sto MT" pitchFamily="18" charset="0"/>
              </a:rPr>
              <a:t>Leadership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058" name="AutoShape 34"/>
          <p:cNvCxnSpPr>
            <a:cxnSpLocks noChangeShapeType="1"/>
          </p:cNvCxnSpPr>
          <p:nvPr/>
        </p:nvCxnSpPr>
        <p:spPr bwMode="auto">
          <a:xfrm>
            <a:off x="3286116" y="3000372"/>
            <a:ext cx="26289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1059" name="AutoShape 35"/>
          <p:cNvCxnSpPr>
            <a:cxnSpLocks noChangeShapeType="1"/>
          </p:cNvCxnSpPr>
          <p:nvPr/>
        </p:nvCxnSpPr>
        <p:spPr bwMode="auto">
          <a:xfrm flipV="1">
            <a:off x="3200400" y="1752600"/>
            <a:ext cx="942975" cy="28003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1060" name="AutoShape 36"/>
          <p:cNvCxnSpPr>
            <a:cxnSpLocks noChangeShapeType="1"/>
          </p:cNvCxnSpPr>
          <p:nvPr/>
        </p:nvCxnSpPr>
        <p:spPr bwMode="auto">
          <a:xfrm>
            <a:off x="2895600" y="3581400"/>
            <a:ext cx="2390775" cy="12573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1061" name="Oval 37"/>
          <p:cNvSpPr>
            <a:spLocks noChangeArrowheads="1"/>
          </p:cNvSpPr>
          <p:nvPr/>
        </p:nvSpPr>
        <p:spPr bwMode="auto">
          <a:xfrm>
            <a:off x="5105400" y="4572000"/>
            <a:ext cx="2324100" cy="13906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sto MT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sto MT" pitchFamily="18" charset="0"/>
              </a:rPr>
              <a:t>Learning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062" name="AutoShape 38"/>
          <p:cNvCxnSpPr>
            <a:cxnSpLocks noChangeShapeType="1"/>
          </p:cNvCxnSpPr>
          <p:nvPr/>
        </p:nvCxnSpPr>
        <p:spPr bwMode="auto">
          <a:xfrm flipH="1">
            <a:off x="6629400" y="3733800"/>
            <a:ext cx="514350" cy="8858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1063" name="AutoShape 39"/>
          <p:cNvCxnSpPr>
            <a:cxnSpLocks noChangeShapeType="1"/>
          </p:cNvCxnSpPr>
          <p:nvPr/>
        </p:nvCxnSpPr>
        <p:spPr bwMode="auto">
          <a:xfrm>
            <a:off x="5105400" y="1752600"/>
            <a:ext cx="1047750" cy="28003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1064" name="AutoShape 40"/>
          <p:cNvCxnSpPr>
            <a:cxnSpLocks noChangeShapeType="1"/>
          </p:cNvCxnSpPr>
          <p:nvPr/>
        </p:nvCxnSpPr>
        <p:spPr bwMode="auto">
          <a:xfrm flipV="1">
            <a:off x="3657600" y="3657600"/>
            <a:ext cx="2552700" cy="12001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1065" name="Oval 41"/>
          <p:cNvSpPr>
            <a:spLocks noChangeArrowheads="1"/>
          </p:cNvSpPr>
          <p:nvPr/>
        </p:nvSpPr>
        <p:spPr bwMode="auto">
          <a:xfrm>
            <a:off x="1295400" y="4572000"/>
            <a:ext cx="2352675" cy="13906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en-US" sz="2000" dirty="0" smtClean="0">
              <a:solidFill>
                <a:schemeClr val="bg1"/>
              </a:solidFill>
              <a:latin typeface="Calisto MT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sto MT" pitchFamily="18" charset="0"/>
              </a:rPr>
              <a:t>Culture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066" name="AutoShape 42"/>
          <p:cNvCxnSpPr>
            <a:cxnSpLocks noChangeShapeType="1"/>
          </p:cNvCxnSpPr>
          <p:nvPr/>
        </p:nvCxnSpPr>
        <p:spPr bwMode="auto">
          <a:xfrm>
            <a:off x="3962400" y="5257800"/>
            <a:ext cx="9715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1067" name="AutoShape 43"/>
          <p:cNvCxnSpPr>
            <a:cxnSpLocks noChangeShapeType="1"/>
          </p:cNvCxnSpPr>
          <p:nvPr/>
        </p:nvCxnSpPr>
        <p:spPr bwMode="auto">
          <a:xfrm>
            <a:off x="1981200" y="3733800"/>
            <a:ext cx="552450" cy="8286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1068" name="Text Box 44"/>
          <p:cNvSpPr txBox="1">
            <a:spLocks noChangeArrowheads="1"/>
          </p:cNvSpPr>
          <p:nvPr/>
        </p:nvSpPr>
        <p:spPr bwMode="auto">
          <a:xfrm>
            <a:off x="3886200" y="3048000"/>
            <a:ext cx="1614488" cy="8953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sto MT" pitchFamily="18" charset="0"/>
              </a:rPr>
              <a:t>The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sto MT" pitchFamily="18" charset="0"/>
              </a:rPr>
              <a:t>Learning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sto MT" pitchFamily="18" charset="0"/>
              </a:rPr>
              <a:t>Community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CESD: </a:t>
            </a:r>
            <a:br>
              <a:rPr lang="en-US" dirty="0" smtClean="0"/>
            </a:br>
            <a:r>
              <a:rPr lang="en-US" dirty="0" smtClean="0"/>
              <a:t>Essential Structure</a:t>
            </a:r>
            <a:endParaRPr lang="en-US" dirty="0"/>
          </a:p>
        </p:txBody>
      </p:sp>
      <p:pic>
        <p:nvPicPr>
          <p:cNvPr id="4" name="Content Placeholder 3" descr="hands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7725" y="3110706"/>
            <a:ext cx="7524750" cy="20764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It’s About Learning (and it’s about time)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</a:t>
            </a:r>
          </a:p>
          <a:p>
            <a:r>
              <a:rPr lang="en-US" dirty="0" smtClean="0"/>
              <a:t>Teachers</a:t>
            </a:r>
          </a:p>
          <a:p>
            <a:r>
              <a:rPr lang="en-US" dirty="0" smtClean="0"/>
              <a:t>Leadership</a:t>
            </a:r>
          </a:p>
          <a:p>
            <a:r>
              <a:rPr lang="en-US" dirty="0" smtClean="0"/>
              <a:t>Learning Community</a:t>
            </a:r>
          </a:p>
          <a:p>
            <a:r>
              <a:rPr lang="en-US" dirty="0" smtClean="0"/>
              <a:t>Capacity Building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i="1" dirty="0" smtClean="0"/>
              <a:t>Stoll, Fink &amp; Earl (2003)</a:t>
            </a:r>
            <a:endParaRPr lang="en-US" sz="24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</a:t>
            </a:r>
            <a:r>
              <a:rPr lang="en-US" dirty="0" smtClean="0"/>
              <a:t>chapter provided </a:t>
            </a:r>
            <a:r>
              <a:rPr lang="en-US" dirty="0" smtClean="0"/>
              <a:t>on </a:t>
            </a:r>
            <a:r>
              <a:rPr lang="en-US" dirty="0" smtClean="0"/>
              <a:t>your own</a:t>
            </a:r>
          </a:p>
          <a:p>
            <a:r>
              <a:rPr lang="en-US" dirty="0" smtClean="0"/>
              <a:t>As you read, think about</a:t>
            </a:r>
          </a:p>
          <a:p>
            <a:pPr lvl="1"/>
            <a:r>
              <a:rPr lang="en-US" dirty="0" smtClean="0"/>
              <a:t> each of the 9 elements</a:t>
            </a:r>
          </a:p>
          <a:p>
            <a:pPr lvl="1"/>
            <a:r>
              <a:rPr lang="en-US" dirty="0" smtClean="0"/>
              <a:t> their importance to you</a:t>
            </a:r>
          </a:p>
          <a:p>
            <a:pPr lvl="1"/>
            <a:endParaRPr lang="en-US" dirty="0"/>
          </a:p>
        </p:txBody>
      </p:sp>
      <p:pic>
        <p:nvPicPr>
          <p:cNvPr id="1027" name="Picture 3" descr="D:\Documents and Settings\lsteele\Local Settings\Temporary Internet Files\Content.IE5\SJBQ2CQ5\MC90008225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786057"/>
            <a:ext cx="2857520" cy="34504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E8EDF2"/>
      </a:lt2>
      <a:accent1>
        <a:srgbClr val="D8E1EC"/>
      </a:accent1>
      <a:accent2>
        <a:srgbClr val="CFD795"/>
      </a:accent2>
      <a:accent3>
        <a:srgbClr val="AAAAAA"/>
      </a:accent3>
      <a:accent4>
        <a:srgbClr val="DADADA"/>
      </a:accent4>
      <a:accent5>
        <a:srgbClr val="E9EEF4"/>
      </a:accent5>
      <a:accent6>
        <a:srgbClr val="BBC387"/>
      </a:accent6>
      <a:hlink>
        <a:srgbClr val="D59F07"/>
      </a:hlink>
      <a:folHlink>
        <a:srgbClr val="94B26C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E8EDF2"/>
        </a:lt2>
        <a:accent1>
          <a:srgbClr val="D8E1EC"/>
        </a:accent1>
        <a:accent2>
          <a:srgbClr val="CFD795"/>
        </a:accent2>
        <a:accent3>
          <a:srgbClr val="AAAAAA"/>
        </a:accent3>
        <a:accent4>
          <a:srgbClr val="DADADA"/>
        </a:accent4>
        <a:accent5>
          <a:srgbClr val="E9EEF4"/>
        </a:accent5>
        <a:accent6>
          <a:srgbClr val="BBC387"/>
        </a:accent6>
        <a:hlink>
          <a:srgbClr val="D59F07"/>
        </a:hlink>
        <a:folHlink>
          <a:srgbClr val="94B26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</TotalTime>
  <Words>582</Words>
  <Application>Microsoft Office PowerPoint</Application>
  <PresentationFormat>On-screen Show (4:3)</PresentationFormat>
  <Paragraphs>114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Aspiring leaders</vt:lpstr>
      <vt:lpstr>Essential questions</vt:lpstr>
      <vt:lpstr>Characteristics of Professional Learning Communities</vt:lpstr>
      <vt:lpstr>PLCs &amp; Communities of Practice</vt:lpstr>
      <vt:lpstr> 6 Essential Components of School Improvement</vt:lpstr>
      <vt:lpstr>      </vt:lpstr>
      <vt:lpstr>Assessing CESD:  Essential Structure</vt:lpstr>
      <vt:lpstr>It’s About Learning (and it’s about time)</vt:lpstr>
      <vt:lpstr>Reflection</vt:lpstr>
      <vt:lpstr>Diamond 9</vt:lpstr>
      <vt:lpstr>Application of 9 elements:</vt:lpstr>
      <vt:lpstr>Distributed Learning Example:</vt:lpstr>
      <vt:lpstr>Slide 13</vt:lpstr>
      <vt:lpstr>Commitment</vt:lpstr>
    </vt:vector>
  </TitlesOfParts>
  <Manager/>
  <Company>Template Central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Aspiring leaders</dc:title>
  <dc:subject/>
  <dc:creator/>
  <cp:keywords/>
  <dc:description/>
  <cp:lastModifiedBy>Technology Services</cp:lastModifiedBy>
  <cp:revision>107</cp:revision>
  <dcterms:created xsi:type="dcterms:W3CDTF">1999-12-02T05:36:26Z</dcterms:created>
  <dcterms:modified xsi:type="dcterms:W3CDTF">2010-05-15T23:07:14Z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TC011407991033</vt:lpwstr>
  </property>
</Properties>
</file>